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27" r:id="rId3"/>
    <p:sldId id="315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01" r:id="rId13"/>
  </p:sldIdLst>
  <p:sldSz cx="9144000" cy="6858000" type="screen4x3"/>
  <p:notesSz cx="6807200" cy="99393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zbcM2bBWAGC1sRYTZ0D2bw==" hashData="OdeLAiPelPkM1p9PWVQnFUEFnbClNJgReFme7Zaw4wgLQBk5bzJ5aTi++pxPb6rdnYn+0fKdX/wNOPDod813w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6" autoAdjust="0"/>
    <p:restoredTop sz="94629" autoAdjust="0"/>
  </p:normalViewPr>
  <p:slideViewPr>
    <p:cSldViewPr>
      <p:cViewPr varScale="1">
        <p:scale>
          <a:sx n="85" d="100"/>
          <a:sy n="85" d="100"/>
        </p:scale>
        <p:origin x="7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D822-0309-4990-9603-31288A6ADC6F}" type="datetimeFigureOut">
              <a:rPr lang="it-IT" smtClean="0"/>
              <a:pPr/>
              <a:t>16/06/2022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7701-4633-47FA-9AFE-F24EE024E9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D822-0309-4990-9603-31288A6ADC6F}" type="datetimeFigureOut">
              <a:rPr lang="it-IT" smtClean="0"/>
              <a:pPr/>
              <a:t>16/06/2022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7701-4633-47FA-9AFE-F24EE024E9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D822-0309-4990-9603-31288A6ADC6F}" type="datetimeFigureOut">
              <a:rPr lang="it-IT" smtClean="0"/>
              <a:pPr/>
              <a:t>16/06/2022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7701-4633-47FA-9AFE-F24EE024E9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D822-0309-4990-9603-31288A6ADC6F}" type="datetimeFigureOut">
              <a:rPr lang="it-IT" smtClean="0"/>
              <a:pPr/>
              <a:t>16/06/2022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7701-4633-47FA-9AFE-F24EE024E9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D822-0309-4990-9603-31288A6ADC6F}" type="datetimeFigureOut">
              <a:rPr lang="it-IT" smtClean="0"/>
              <a:pPr/>
              <a:t>16/06/2022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7701-4633-47FA-9AFE-F24EE024E9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D822-0309-4990-9603-31288A6ADC6F}" type="datetimeFigureOut">
              <a:rPr lang="it-IT" smtClean="0"/>
              <a:pPr/>
              <a:t>16/06/2022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7701-4633-47FA-9AFE-F24EE024E9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D822-0309-4990-9603-31288A6ADC6F}" type="datetimeFigureOut">
              <a:rPr lang="it-IT" smtClean="0"/>
              <a:pPr/>
              <a:t>16/06/2022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7701-4633-47FA-9AFE-F24EE024E9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D822-0309-4990-9603-31288A6ADC6F}" type="datetimeFigureOut">
              <a:rPr lang="it-IT" smtClean="0"/>
              <a:pPr/>
              <a:t>16/06/2022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7701-4633-47FA-9AFE-F24EE024E9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D822-0309-4990-9603-31288A6ADC6F}" type="datetimeFigureOut">
              <a:rPr lang="it-IT" smtClean="0"/>
              <a:pPr/>
              <a:t>16/06/2022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7701-4633-47FA-9AFE-F24EE024E9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D822-0309-4990-9603-31288A6ADC6F}" type="datetimeFigureOut">
              <a:rPr lang="it-IT" smtClean="0"/>
              <a:pPr/>
              <a:t>16/06/2022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7701-4633-47FA-9AFE-F24EE024E9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D822-0309-4990-9603-31288A6ADC6F}" type="datetimeFigureOut">
              <a:rPr lang="it-IT" smtClean="0"/>
              <a:pPr/>
              <a:t>16/06/2022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7701-4633-47FA-9AFE-F24EE024E9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AD822-0309-4990-9603-31288A6ADC6F}" type="datetimeFigureOut">
              <a:rPr lang="it-IT" smtClean="0"/>
              <a:pPr/>
              <a:t>16/06/2022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F7701-4633-47FA-9AFE-F24EE024E92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it-IT" sz="3600" dirty="0"/>
            </a:br>
            <a:br>
              <a:rPr lang="it-IT" sz="2700" dirty="0">
                <a:solidFill>
                  <a:schemeClr val="tx2">
                    <a:lumMod val="50000"/>
                  </a:schemeClr>
                </a:solidFill>
              </a:rPr>
            </a:br>
            <a:endParaRPr lang="it-IT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51720" y="2636912"/>
            <a:ext cx="5277272" cy="3157811"/>
          </a:xfrm>
        </p:spPr>
        <p:txBody>
          <a:bodyPr/>
          <a:lstStyle/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8288DBA-5D13-47EB-9FA5-83090DAD2480}"/>
              </a:ext>
            </a:extLst>
          </p:cNvPr>
          <p:cNvSpPr txBox="1"/>
          <p:nvPr/>
        </p:nvSpPr>
        <p:spPr>
          <a:xfrm>
            <a:off x="416521" y="2852936"/>
            <a:ext cx="7899894" cy="2431435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XIV° CONGRESSO NAZIONALE FNCM</a:t>
            </a:r>
          </a:p>
          <a:p>
            <a:pPr algn="just">
              <a:defRPr/>
            </a:pPr>
            <a:endParaRPr lang="it-IT" sz="24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IL MASSOFISIOTERAPISTA OGGI: ASPETTI GIURIDICI E NORMATIVI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E75ED4B-4868-4CE3-92B3-4C301A744E59}"/>
              </a:ext>
            </a:extLst>
          </p:cNvPr>
          <p:cNvSpPr/>
          <p:nvPr/>
        </p:nvSpPr>
        <p:spPr>
          <a:xfrm>
            <a:off x="560389" y="5431114"/>
            <a:ext cx="7899894" cy="9361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2060"/>
                </a:solidFill>
                <a:latin typeface="Garamond" panose="02020404030301010803" pitchFamily="18" charset="0"/>
              </a:rPr>
              <a:t>22 maggio 2022                                                           avv. Fabrizio Mastro</a:t>
            </a:r>
            <a:endParaRPr lang="it-IT" sz="2000" dirty="0">
              <a:solidFill>
                <a:srgbClr val="002060"/>
              </a:solidFill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A3875A7-500B-448B-B5E3-AC4491E02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64" y="430323"/>
            <a:ext cx="7797551" cy="1447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it-IT" sz="3600" dirty="0"/>
            </a:br>
            <a:br>
              <a:rPr lang="it-IT" sz="2700" dirty="0">
                <a:solidFill>
                  <a:schemeClr val="tx2">
                    <a:lumMod val="50000"/>
                  </a:schemeClr>
                </a:solidFill>
              </a:rPr>
            </a:br>
            <a:endParaRPr lang="it-IT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51720" y="2636912"/>
            <a:ext cx="5277272" cy="3157811"/>
          </a:xfrm>
        </p:spPr>
        <p:txBody>
          <a:bodyPr/>
          <a:lstStyle/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8288DBA-5D13-47EB-9FA5-83090DAD2480}"/>
              </a:ext>
            </a:extLst>
          </p:cNvPr>
          <p:cNvSpPr txBox="1"/>
          <p:nvPr/>
        </p:nvSpPr>
        <p:spPr>
          <a:xfrm>
            <a:off x="622053" y="2204864"/>
            <a:ext cx="7899894" cy="2185214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algn="ctr">
              <a:defRPr/>
            </a:pP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algn="ctr"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IL FUTURO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22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572" y="64189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4509120"/>
            <a:ext cx="576064" cy="1285603"/>
          </a:xfrm>
        </p:spPr>
        <p:txBody>
          <a:bodyPr/>
          <a:lstStyle/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8288DBA-5D13-47EB-9FA5-83090DAD2480}"/>
              </a:ext>
            </a:extLst>
          </p:cNvPr>
          <p:cNvSpPr txBox="1"/>
          <p:nvPr/>
        </p:nvSpPr>
        <p:spPr>
          <a:xfrm>
            <a:off x="2305900" y="3523319"/>
            <a:ext cx="476891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E75ED4B-4868-4CE3-92B3-4C301A744E59}"/>
              </a:ext>
            </a:extLst>
          </p:cNvPr>
          <p:cNvSpPr/>
          <p:nvPr/>
        </p:nvSpPr>
        <p:spPr>
          <a:xfrm>
            <a:off x="539552" y="5445224"/>
            <a:ext cx="7899894" cy="9361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F034742-BF21-4C96-893F-D83EF92B1516}"/>
              </a:ext>
            </a:extLst>
          </p:cNvPr>
          <p:cNvSpPr txBox="1"/>
          <p:nvPr/>
        </p:nvSpPr>
        <p:spPr>
          <a:xfrm>
            <a:off x="251520" y="764704"/>
            <a:ext cx="8640960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latin typeface="Garamond" panose="02020404030301010803" pitchFamily="18" charset="0"/>
              </a:rPr>
              <a:t>Determinazione dei criteri per l’istituzione delle Commissioni d’albo dei massofisioterapisti;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b="1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latin typeface="Garamond" panose="02020404030301010803" pitchFamily="18" charset="0"/>
              </a:rPr>
              <a:t>Riapertura dei bandi per le istruttorie di equivalenza al diploma universitario di fisioterapista;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b="1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latin typeface="Garamond" panose="02020404030301010803" pitchFamily="18" charset="0"/>
              </a:rPr>
              <a:t>Superamento ed eliminazione della qualifica del massofisioterapista quale «operatore di interesse sanitario» in tutte le pubblicazioni (cartacee ed on line) di Enti istituzionali e non;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b="1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latin typeface="Garamond" panose="02020404030301010803" pitchFamily="18" charset="0"/>
              </a:rPr>
              <a:t>Elaborazione di un Codice Deontologico;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b="1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latin typeface="Garamond" panose="02020404030301010803" pitchFamily="18" charset="0"/>
              </a:rPr>
              <a:t>Altre ed eventuali….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dirty="0">
              <a:latin typeface="Garamond" panose="02020404030301010803" pitchFamily="18" charset="0"/>
            </a:endParaRPr>
          </a:p>
          <a:p>
            <a:pPr algn="just"/>
            <a:endParaRPr lang="it-IT" sz="2400" dirty="0">
              <a:latin typeface="Garamond" panose="02020404030301010803" pitchFamily="18" charset="0"/>
            </a:endParaRPr>
          </a:p>
          <a:p>
            <a:pPr algn="just"/>
            <a:endParaRPr lang="it-IT" sz="2400" dirty="0">
              <a:latin typeface="Garamond" panose="02020404030301010803" pitchFamily="18" charset="0"/>
            </a:endParaRPr>
          </a:p>
          <a:p>
            <a:pPr algn="just"/>
            <a:endParaRPr lang="it-IT" sz="2400" dirty="0">
              <a:latin typeface="Garamond" panose="02020404030301010803" pitchFamily="18" charset="0"/>
            </a:endParaRPr>
          </a:p>
          <a:p>
            <a:pPr algn="ctr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8718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it-IT" sz="3600" dirty="0"/>
            </a:br>
            <a:endParaRPr lang="it-IT" sz="3600" b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91680" y="2636912"/>
            <a:ext cx="5277272" cy="2088232"/>
          </a:xfr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>
              <a:buNone/>
            </a:pPr>
            <a:r>
              <a:rPr lang="it-IT" b="1" dirty="0">
                <a:solidFill>
                  <a:schemeClr val="bg1"/>
                </a:solidFill>
                <a:latin typeface="Garamond" panose="02020404030301010803" pitchFamily="18" charset="0"/>
              </a:rPr>
              <a:t>GRAZIE </a:t>
            </a:r>
          </a:p>
          <a:p>
            <a:pPr algn="ctr">
              <a:buNone/>
            </a:pPr>
            <a:r>
              <a:rPr lang="it-IT" b="1" dirty="0">
                <a:solidFill>
                  <a:schemeClr val="bg1"/>
                </a:solidFill>
                <a:latin typeface="Garamond" panose="02020404030301010803" pitchFamily="18" charset="0"/>
              </a:rPr>
              <a:t>PER  L’ATTENZIONE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73810AE-777B-4B23-91B7-238F73B4F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64" y="430323"/>
            <a:ext cx="7797551" cy="1447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it-IT" sz="3600" dirty="0"/>
            </a:br>
            <a:br>
              <a:rPr lang="it-IT" sz="2700" dirty="0">
                <a:solidFill>
                  <a:schemeClr val="tx2">
                    <a:lumMod val="50000"/>
                  </a:schemeClr>
                </a:solidFill>
              </a:rPr>
            </a:br>
            <a:endParaRPr lang="it-IT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51720" y="2636912"/>
            <a:ext cx="5277272" cy="3157811"/>
          </a:xfrm>
        </p:spPr>
        <p:txBody>
          <a:bodyPr/>
          <a:lstStyle/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8288DBA-5D13-47EB-9FA5-83090DAD2480}"/>
              </a:ext>
            </a:extLst>
          </p:cNvPr>
          <p:cNvSpPr txBox="1"/>
          <p:nvPr/>
        </p:nvSpPr>
        <p:spPr>
          <a:xfrm>
            <a:off x="622053" y="2204864"/>
            <a:ext cx="7899894" cy="2185214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algn="ctr">
              <a:defRPr/>
            </a:pP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algn="ctr"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IL PASSATO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55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425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4509120"/>
            <a:ext cx="576064" cy="1285603"/>
          </a:xfrm>
        </p:spPr>
        <p:txBody>
          <a:bodyPr/>
          <a:lstStyle/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8288DBA-5D13-47EB-9FA5-83090DAD2480}"/>
              </a:ext>
            </a:extLst>
          </p:cNvPr>
          <p:cNvSpPr txBox="1"/>
          <p:nvPr/>
        </p:nvSpPr>
        <p:spPr>
          <a:xfrm>
            <a:off x="2305900" y="3523319"/>
            <a:ext cx="476891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E75ED4B-4868-4CE3-92B3-4C301A744E59}"/>
              </a:ext>
            </a:extLst>
          </p:cNvPr>
          <p:cNvSpPr/>
          <p:nvPr/>
        </p:nvSpPr>
        <p:spPr>
          <a:xfrm>
            <a:off x="539552" y="5445224"/>
            <a:ext cx="7899894" cy="9361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F034742-BF21-4C96-893F-D83EF92B1516}"/>
              </a:ext>
            </a:extLst>
          </p:cNvPr>
          <p:cNvSpPr txBox="1"/>
          <p:nvPr/>
        </p:nvSpPr>
        <p:spPr>
          <a:xfrm>
            <a:off x="251520" y="0"/>
            <a:ext cx="8568952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Legge n. 570/1961</a:t>
            </a:r>
          </a:p>
          <a:p>
            <a:pPr algn="just"/>
            <a:r>
              <a:rPr lang="it-IT" sz="2000" dirty="0">
                <a:latin typeface="Garamond" panose="02020404030301010803" pitchFamily="18" charset="0"/>
              </a:rPr>
              <a:t>Istituzione della Scuola nazionale professionale per massofisioterapisti ciechi. </a:t>
            </a:r>
          </a:p>
          <a:p>
            <a:pPr algn="ctr"/>
            <a:endParaRPr lang="it-IT" sz="8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Legge n. 403/1971</a:t>
            </a:r>
          </a:p>
          <a:p>
            <a:pPr algn="just"/>
            <a:r>
              <a:rPr lang="it-IT" sz="2000" dirty="0">
                <a:latin typeface="Garamond" panose="02020404030301010803" pitchFamily="18" charset="0"/>
              </a:rPr>
              <a:t>Dispone che la </a:t>
            </a:r>
            <a:r>
              <a:rPr lang="it-IT" sz="2000" b="1" dirty="0">
                <a:latin typeface="Garamond" panose="02020404030301010803" pitchFamily="18" charset="0"/>
              </a:rPr>
              <a:t>professione sanitaria ausiliaria </a:t>
            </a:r>
            <a:r>
              <a:rPr lang="it-IT" sz="2000" dirty="0">
                <a:latin typeface="Garamond" panose="02020404030301010803" pitchFamily="18" charset="0"/>
              </a:rPr>
              <a:t>di massaggiatore e </a:t>
            </a:r>
            <a:r>
              <a:rPr lang="it-IT" sz="2000" b="1" dirty="0">
                <a:latin typeface="Garamond" panose="02020404030301010803" pitchFamily="18" charset="0"/>
              </a:rPr>
              <a:t>massofisioterapista</a:t>
            </a:r>
            <a:r>
              <a:rPr lang="it-IT" sz="2000" dirty="0">
                <a:latin typeface="Garamond" panose="02020404030301010803" pitchFamily="18" charset="0"/>
              </a:rPr>
              <a:t> sia esercitabile solo dai massaggiatori e massofisioterapisti diplomati da una scuola statale o autorizzata con decreto del Ministro per la sanità.</a:t>
            </a:r>
          </a:p>
          <a:p>
            <a:pPr algn="ctr"/>
            <a:endParaRPr lang="it-IT" sz="8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Decreto Ministro sanità 7.09.1976</a:t>
            </a:r>
          </a:p>
          <a:p>
            <a:pPr algn="just"/>
            <a:r>
              <a:rPr lang="it-IT" sz="2000" dirty="0">
                <a:latin typeface="Garamond" panose="02020404030301010803" pitchFamily="18" charset="0"/>
              </a:rPr>
              <a:t>Dispone che «Il </a:t>
            </a:r>
            <a:r>
              <a:rPr lang="it-IT" sz="2000" b="1" dirty="0">
                <a:latin typeface="Garamond" panose="02020404030301010803" pitchFamily="18" charset="0"/>
              </a:rPr>
              <a:t>massofisioterapista</a:t>
            </a:r>
            <a:r>
              <a:rPr lang="it-IT" sz="2000" dirty="0">
                <a:latin typeface="Garamond" panose="02020404030301010803" pitchFamily="18" charset="0"/>
              </a:rPr>
              <a:t> è in grado di svolgere tutte le terapie di massaggio e fisioterapia </a:t>
            </a:r>
            <a:r>
              <a:rPr lang="it-IT" sz="2000" b="1" dirty="0">
                <a:latin typeface="Garamond" panose="02020404030301010803" pitchFamily="18" charset="0"/>
              </a:rPr>
              <a:t>in ausilio all’opera dei medici </a:t>
            </a:r>
            <a:r>
              <a:rPr lang="it-IT" sz="2000" dirty="0">
                <a:latin typeface="Garamond" panose="02020404030301010803" pitchFamily="18" charset="0"/>
              </a:rPr>
              <a:t>sia nel libero esercizio della professione sia nell’impiego in enti pubblici e privati…pertanto </a:t>
            </a:r>
            <a:r>
              <a:rPr lang="it-IT" sz="2000" b="1" dirty="0">
                <a:latin typeface="Garamond" panose="02020404030301010803" pitchFamily="18" charset="0"/>
              </a:rPr>
              <a:t>esegue ed applica tutte le tecniche </a:t>
            </a:r>
            <a:r>
              <a:rPr lang="it-IT" sz="2000" dirty="0">
                <a:latin typeface="Garamond" panose="02020404030301010803" pitchFamily="18" charset="0"/>
              </a:rPr>
              <a:t>del massaggio e della fisioterapia sull’ammalato </a:t>
            </a:r>
            <a:r>
              <a:rPr lang="it-IT" sz="2000" b="1" dirty="0">
                <a:latin typeface="Garamond" panose="02020404030301010803" pitchFamily="18" charset="0"/>
              </a:rPr>
              <a:t>secondo le istruzioni del sanitario </a:t>
            </a:r>
            <a:r>
              <a:rPr lang="it-IT" sz="2000" dirty="0">
                <a:latin typeface="Garamond" panose="02020404030301010803" pitchFamily="18" charset="0"/>
              </a:rPr>
              <a:t>a livello di personale sanitario ausiliario e di terapista della riabilitazione»..</a:t>
            </a:r>
          </a:p>
          <a:p>
            <a:pPr algn="just"/>
            <a:endParaRPr lang="it-IT" sz="800" dirty="0">
              <a:latin typeface="Garamond" panose="02020404030301010803" pitchFamily="18" charset="0"/>
            </a:endParaRPr>
          </a:p>
          <a:p>
            <a:pPr algn="ctr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Decreto Ministro pubblica istruzione 17.02.1997</a:t>
            </a:r>
          </a:p>
          <a:p>
            <a:pPr algn="just"/>
            <a:r>
              <a:rPr lang="it-IT" sz="2000" dirty="0">
                <a:latin typeface="Garamond" panose="02020404030301010803" pitchFamily="18" charset="0"/>
              </a:rPr>
              <a:t>Dispone che «La </a:t>
            </a:r>
            <a:r>
              <a:rPr lang="it-IT" sz="2000" b="1" dirty="0">
                <a:latin typeface="Garamond" panose="02020404030301010803" pitchFamily="18" charset="0"/>
              </a:rPr>
              <a:t>professione sanitaria ausiliaria di massofisioterapista </a:t>
            </a:r>
            <a:r>
              <a:rPr lang="it-IT" sz="2000" dirty="0">
                <a:latin typeface="Garamond" panose="02020404030301010803" pitchFamily="18" charset="0"/>
              </a:rPr>
              <a:t>è praticata attraverso il massaggio terapeutico, igienico, connettivale, estetico applicato allo sport, con modalità differenti a seconda della patologia e dell’età dei pazienti…Il massofisioterapista per le competenze acquisite è in grado di…svolgere tutte le terapie di massaggio e fisioterapia </a:t>
            </a:r>
            <a:r>
              <a:rPr lang="it-IT" sz="2000" b="1" dirty="0">
                <a:latin typeface="Garamond" panose="02020404030301010803" pitchFamily="18" charset="0"/>
              </a:rPr>
              <a:t>in ausilio all’opera dei medici</a:t>
            </a:r>
            <a:r>
              <a:rPr lang="it-IT" sz="2000" dirty="0">
                <a:latin typeface="Garamond" panose="02020404030301010803" pitchFamily="18" charset="0"/>
              </a:rPr>
              <a:t>».</a:t>
            </a:r>
          </a:p>
          <a:p>
            <a:pPr algn="just"/>
            <a:endParaRPr lang="it-IT" sz="2000" dirty="0">
              <a:latin typeface="Garamond" panose="02020404030301010803" pitchFamily="18" charset="0"/>
            </a:endParaRPr>
          </a:p>
          <a:p>
            <a:pPr algn="just"/>
            <a:endParaRPr lang="it-IT" sz="2000" dirty="0">
              <a:latin typeface="Garamond" panose="02020404030301010803" pitchFamily="18" charset="0"/>
            </a:endParaRPr>
          </a:p>
          <a:p>
            <a:pPr algn="ctr"/>
            <a:endParaRPr lang="it-IT" sz="28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3791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572" y="64189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4509120"/>
            <a:ext cx="576064" cy="1285603"/>
          </a:xfrm>
        </p:spPr>
        <p:txBody>
          <a:bodyPr/>
          <a:lstStyle/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8288DBA-5D13-47EB-9FA5-83090DAD2480}"/>
              </a:ext>
            </a:extLst>
          </p:cNvPr>
          <p:cNvSpPr txBox="1"/>
          <p:nvPr/>
        </p:nvSpPr>
        <p:spPr>
          <a:xfrm>
            <a:off x="2305900" y="3523319"/>
            <a:ext cx="476891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E75ED4B-4868-4CE3-92B3-4C301A744E59}"/>
              </a:ext>
            </a:extLst>
          </p:cNvPr>
          <p:cNvSpPr/>
          <p:nvPr/>
        </p:nvSpPr>
        <p:spPr>
          <a:xfrm>
            <a:off x="539552" y="5445224"/>
            <a:ext cx="7899894" cy="9361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F034742-BF21-4C96-893F-D83EF92B1516}"/>
              </a:ext>
            </a:extLst>
          </p:cNvPr>
          <p:cNvSpPr txBox="1"/>
          <p:nvPr/>
        </p:nvSpPr>
        <p:spPr>
          <a:xfrm>
            <a:off x="251520" y="188640"/>
            <a:ext cx="8640960" cy="7632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Legge n. 42/1999</a:t>
            </a:r>
          </a:p>
          <a:p>
            <a:pPr algn="just"/>
            <a:r>
              <a:rPr lang="it-IT" sz="2400" dirty="0">
                <a:latin typeface="Garamond" panose="02020404030301010803" pitchFamily="18" charset="0"/>
              </a:rPr>
              <a:t>Tale normativa, all’art. 1, ha </a:t>
            </a:r>
            <a:r>
              <a:rPr lang="it-IT" sz="2400" b="1" dirty="0">
                <a:latin typeface="Garamond" panose="02020404030301010803" pitchFamily="18" charset="0"/>
              </a:rPr>
              <a:t>abolito la definizione di «professione sanitaria ausiliaria»</a:t>
            </a:r>
            <a:r>
              <a:rPr lang="it-IT" sz="2400" dirty="0">
                <a:latin typeface="Garamond" panose="02020404030301010803" pitchFamily="18" charset="0"/>
              </a:rPr>
              <a:t> sostituendola con la denominazione «professione sanitaria» ed ha stabilito che «il campo di attività e di responsabilità delle professioni sanitarie…è determinato dai contenuti dei decreti ministeriali istitutivi dei relativi </a:t>
            </a:r>
            <a:r>
              <a:rPr lang="it-IT" sz="2400" b="1" dirty="0">
                <a:latin typeface="Garamond" panose="02020404030301010803" pitchFamily="18" charset="0"/>
              </a:rPr>
              <a:t>profili professionali</a:t>
            </a:r>
            <a:r>
              <a:rPr lang="it-IT" sz="2400" dirty="0">
                <a:latin typeface="Garamond" panose="02020404030301010803" pitchFamily="18" charset="0"/>
              </a:rPr>
              <a:t> e degli </a:t>
            </a:r>
            <a:r>
              <a:rPr lang="it-IT" sz="2400" b="1" dirty="0">
                <a:latin typeface="Garamond" panose="02020404030301010803" pitchFamily="18" charset="0"/>
              </a:rPr>
              <a:t>ordinamenti didattici </a:t>
            </a:r>
            <a:r>
              <a:rPr lang="it-IT" sz="2400" dirty="0">
                <a:latin typeface="Garamond" panose="02020404030301010803" pitchFamily="18" charset="0"/>
              </a:rPr>
              <a:t>dei rispettivi corsi di diploma universitario e di formazione post-base </a:t>
            </a:r>
            <a:r>
              <a:rPr lang="it-IT" sz="2400" dirty="0" err="1">
                <a:latin typeface="Garamond" panose="02020404030301010803" pitchFamily="18" charset="0"/>
              </a:rPr>
              <a:t>nonchè</a:t>
            </a:r>
            <a:r>
              <a:rPr lang="it-IT" sz="2400" dirty="0">
                <a:latin typeface="Garamond" panose="02020404030301010803" pitchFamily="18" charset="0"/>
              </a:rPr>
              <a:t> degli specifici </a:t>
            </a:r>
            <a:r>
              <a:rPr lang="it-IT" sz="2400" b="1" dirty="0">
                <a:latin typeface="Garamond" panose="02020404030301010803" pitchFamily="18" charset="0"/>
              </a:rPr>
              <a:t>codici deontologici</a:t>
            </a:r>
            <a:r>
              <a:rPr lang="it-IT" sz="2400" dirty="0">
                <a:latin typeface="Garamond" panose="02020404030301010803" pitchFamily="18" charset="0"/>
              </a:rPr>
              <a:t>».</a:t>
            </a:r>
          </a:p>
          <a:p>
            <a:pPr algn="just"/>
            <a:r>
              <a:rPr lang="it-IT" sz="2400" dirty="0">
                <a:latin typeface="Garamond" panose="02020404030301010803" pitchFamily="18" charset="0"/>
              </a:rPr>
              <a:t>Nel successivo art. 4 la stessa Legge ha stabilito </a:t>
            </a:r>
            <a:r>
              <a:rPr lang="it-IT" sz="2400" b="1" dirty="0">
                <a:latin typeface="Garamond" panose="02020404030301010803" pitchFamily="18" charset="0"/>
              </a:rPr>
              <a:t>i criteri di equipollenza ed equivalenza</a:t>
            </a:r>
            <a:r>
              <a:rPr lang="it-IT" sz="2400" dirty="0">
                <a:latin typeface="Garamond" panose="02020404030301010803" pitchFamily="18" charset="0"/>
              </a:rPr>
              <a:t> dei diplomi e degli attestati conseguiti in base alla precedente normativa ai diplomi universitari di cui al </a:t>
            </a:r>
            <a:r>
              <a:rPr lang="it-IT" sz="2400" dirty="0" err="1">
                <a:latin typeface="Garamond" panose="02020404030301010803" pitchFamily="18" charset="0"/>
              </a:rPr>
              <a:t>D.lgs</a:t>
            </a:r>
            <a:r>
              <a:rPr lang="it-IT" sz="2400" dirty="0">
                <a:latin typeface="Garamond" panose="02020404030301010803" pitchFamily="18" charset="0"/>
              </a:rPr>
              <a:t> 502/1992 (normativa di riordino delle professioni sanitarie).</a:t>
            </a:r>
          </a:p>
          <a:p>
            <a:pPr algn="just"/>
            <a:endParaRPr lang="it-IT" sz="1000" dirty="0">
              <a:latin typeface="Garamond" panose="02020404030301010803" pitchFamily="18" charset="0"/>
            </a:endParaRPr>
          </a:p>
          <a:p>
            <a:pPr algn="just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Decreto Ministro sanità 27.07.2000 ed Accordo Stato/Regioni 10.02.2011</a:t>
            </a:r>
          </a:p>
          <a:p>
            <a:pPr algn="just"/>
            <a:r>
              <a:rPr lang="it-IT" sz="2400" dirty="0">
                <a:latin typeface="Garamond" panose="02020404030301010803" pitchFamily="18" charset="0"/>
              </a:rPr>
              <a:t>Vengono individuati i titoli conseguiti dai massofisioterapisti da considerarsi equipollenti al diploma universitario di fisioterapista e si dà corso all’istruttoria di equivalenza.</a:t>
            </a:r>
          </a:p>
          <a:p>
            <a:pPr algn="just"/>
            <a:endParaRPr lang="it-IT" sz="2400" dirty="0">
              <a:latin typeface="Garamond" panose="02020404030301010803" pitchFamily="18" charset="0"/>
            </a:endParaRPr>
          </a:p>
          <a:p>
            <a:pPr algn="ctr"/>
            <a:endParaRPr lang="it-IT" sz="24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4763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572" y="64189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4509120"/>
            <a:ext cx="576064" cy="1285603"/>
          </a:xfrm>
        </p:spPr>
        <p:txBody>
          <a:bodyPr/>
          <a:lstStyle/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8288DBA-5D13-47EB-9FA5-83090DAD2480}"/>
              </a:ext>
            </a:extLst>
          </p:cNvPr>
          <p:cNvSpPr txBox="1"/>
          <p:nvPr/>
        </p:nvSpPr>
        <p:spPr>
          <a:xfrm>
            <a:off x="2305900" y="3523319"/>
            <a:ext cx="476891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E75ED4B-4868-4CE3-92B3-4C301A744E59}"/>
              </a:ext>
            </a:extLst>
          </p:cNvPr>
          <p:cNvSpPr/>
          <p:nvPr/>
        </p:nvSpPr>
        <p:spPr>
          <a:xfrm>
            <a:off x="539552" y="5445224"/>
            <a:ext cx="7899894" cy="9361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F034742-BF21-4C96-893F-D83EF92B1516}"/>
              </a:ext>
            </a:extLst>
          </p:cNvPr>
          <p:cNvSpPr txBox="1"/>
          <p:nvPr/>
        </p:nvSpPr>
        <p:spPr>
          <a:xfrm>
            <a:off x="323528" y="476672"/>
            <a:ext cx="8568952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Legge n. 251/2000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400" dirty="0">
                <a:latin typeface="Garamond" panose="02020404030301010803" pitchFamily="18" charset="0"/>
              </a:rPr>
              <a:t>La Legge in questione, disciplinando il comparto delle professioni sanitarie infermieristiche, tecniche, della riabilitazione, delle prevenzione nonché della professione di ostetrica, ha esplicitamente </a:t>
            </a:r>
            <a:r>
              <a:rPr lang="it-IT" sz="2400" b="1" dirty="0">
                <a:latin typeface="Garamond" panose="02020404030301010803" pitchFamily="18" charset="0"/>
              </a:rPr>
              <a:t>connesso l’autonomia professionale all’esercizio delle competenze proprie previste dai relativi profili professionali</a:t>
            </a:r>
            <a:r>
              <a:rPr lang="it-IT" sz="2400" dirty="0">
                <a:latin typeface="Garamond" panose="02020404030301010803" pitchFamily="18" charset="0"/>
              </a:rPr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2400" dirty="0">
              <a:latin typeface="Garamond" panose="02020404030301010803" pitchFamily="18" charset="0"/>
            </a:endParaRPr>
          </a:p>
          <a:p>
            <a:pPr algn="ctr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Legge n. 24/2017</a:t>
            </a:r>
          </a:p>
          <a:p>
            <a:pPr algn="just">
              <a:buSzPct val="75000"/>
              <a:defRPr/>
            </a:pPr>
            <a:r>
              <a:rPr lang="it-IT" sz="2400" dirty="0">
                <a:latin typeface="Garamond" panose="02020404030301010803" pitchFamily="18" charset="0"/>
              </a:rPr>
              <a:t>La Legge introduce fondamentali ed innovative </a:t>
            </a:r>
            <a:r>
              <a:rPr lang="it-IT" altLang="it-IT" sz="2400" b="1" dirty="0">
                <a:latin typeface="Garamond" panose="02020404030301010803" pitchFamily="18" charset="0"/>
              </a:rPr>
              <a:t>disposizioni in materia di sicurezza delle cure e della persona assistita, </a:t>
            </a:r>
            <a:r>
              <a:rPr lang="it-IT" altLang="it-IT" sz="2400" b="1" dirty="0" err="1">
                <a:latin typeface="Garamond" panose="02020404030301010803" pitchFamily="18" charset="0"/>
              </a:rPr>
              <a:t>nonchè</a:t>
            </a:r>
            <a:r>
              <a:rPr lang="it-IT" altLang="it-IT" sz="2400" b="1" dirty="0">
                <a:latin typeface="Garamond" panose="02020404030301010803" pitchFamily="18" charset="0"/>
              </a:rPr>
              <a:t> in materia di responsabilità professionale degli esercenti le professioni sanitarie.</a:t>
            </a:r>
          </a:p>
          <a:p>
            <a:pPr algn="just">
              <a:buSzPct val="75000"/>
              <a:defRPr/>
            </a:pPr>
            <a:endParaRPr lang="it-IT" altLang="it-IT" sz="2400" b="1" dirty="0">
              <a:latin typeface="Garamond" panose="020204040303010108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it-IT" sz="2400" dirty="0">
              <a:latin typeface="Garamond" panose="02020404030301010803" pitchFamily="18" charset="0"/>
            </a:endParaRPr>
          </a:p>
          <a:p>
            <a:pPr algn="just"/>
            <a:endParaRPr lang="it-IT" sz="2400" dirty="0">
              <a:latin typeface="Garamond" panose="02020404030301010803" pitchFamily="18" charset="0"/>
            </a:endParaRPr>
          </a:p>
          <a:p>
            <a:pPr algn="ctr"/>
            <a:endParaRPr lang="it-IT" sz="24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79568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it-IT" sz="3600" dirty="0"/>
            </a:br>
            <a:br>
              <a:rPr lang="it-IT" sz="2700" dirty="0">
                <a:solidFill>
                  <a:schemeClr val="tx2">
                    <a:lumMod val="50000"/>
                  </a:schemeClr>
                </a:solidFill>
              </a:rPr>
            </a:br>
            <a:endParaRPr lang="it-IT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51720" y="2636912"/>
            <a:ext cx="5277272" cy="3157811"/>
          </a:xfrm>
        </p:spPr>
        <p:txBody>
          <a:bodyPr/>
          <a:lstStyle/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8288DBA-5D13-47EB-9FA5-83090DAD2480}"/>
              </a:ext>
            </a:extLst>
          </p:cNvPr>
          <p:cNvSpPr txBox="1"/>
          <p:nvPr/>
        </p:nvSpPr>
        <p:spPr>
          <a:xfrm>
            <a:off x="622053" y="2204864"/>
            <a:ext cx="7899894" cy="2185214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algn="ctr">
              <a:defRPr/>
            </a:pP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algn="ctr"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IL PRESENTE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63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572" y="64189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4509120"/>
            <a:ext cx="576064" cy="1285603"/>
          </a:xfrm>
        </p:spPr>
        <p:txBody>
          <a:bodyPr/>
          <a:lstStyle/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8288DBA-5D13-47EB-9FA5-83090DAD2480}"/>
              </a:ext>
            </a:extLst>
          </p:cNvPr>
          <p:cNvSpPr txBox="1"/>
          <p:nvPr/>
        </p:nvSpPr>
        <p:spPr>
          <a:xfrm>
            <a:off x="2305900" y="3523319"/>
            <a:ext cx="476891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E75ED4B-4868-4CE3-92B3-4C301A744E59}"/>
              </a:ext>
            </a:extLst>
          </p:cNvPr>
          <p:cNvSpPr/>
          <p:nvPr/>
        </p:nvSpPr>
        <p:spPr>
          <a:xfrm>
            <a:off x="539552" y="5445224"/>
            <a:ext cx="7899894" cy="9361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F034742-BF21-4C96-893F-D83EF92B1516}"/>
              </a:ext>
            </a:extLst>
          </p:cNvPr>
          <p:cNvSpPr txBox="1"/>
          <p:nvPr/>
        </p:nvSpPr>
        <p:spPr>
          <a:xfrm>
            <a:off x="251520" y="188640"/>
            <a:ext cx="864096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Legge n. 3/2018</a:t>
            </a:r>
          </a:p>
          <a:p>
            <a:pPr algn="just"/>
            <a:r>
              <a:rPr lang="it-IT" sz="2400" dirty="0">
                <a:latin typeface="Garamond" panose="02020404030301010803" pitchFamily="18" charset="0"/>
              </a:rPr>
              <a:t>Tale Legge dispone all’art. 4, comma 13, che presso gli Ordini dei Tecnici sanitari di radiologia medica e delle professioni sanitarie tecniche, della riabilitazione  della prevenzione vengano istituiti gli </a:t>
            </a:r>
            <a:r>
              <a:rPr lang="it-IT" sz="2400" b="1" dirty="0">
                <a:latin typeface="Garamond" panose="02020404030301010803" pitchFamily="18" charset="0"/>
              </a:rPr>
              <a:t>albi</a:t>
            </a:r>
            <a:r>
              <a:rPr lang="it-IT" sz="2400" dirty="0">
                <a:latin typeface="Garamond" panose="02020404030301010803" pitchFamily="18" charset="0"/>
              </a:rPr>
              <a:t> delle professioni sanitarie tecniche, della riabilitazione e della prevenzione </a:t>
            </a:r>
            <a:r>
              <a:rPr lang="it-IT" sz="2400" b="1" dirty="0">
                <a:latin typeface="Garamond" panose="02020404030301010803" pitchFamily="18" charset="0"/>
              </a:rPr>
              <a:t>ai quali possono iscriversi i laureati abilitati all’esercizio di tali professioni, nonché i possessori di titoli equipollenti o equivalenti alla laurea abilitante</a:t>
            </a:r>
            <a:r>
              <a:rPr lang="it-IT" sz="2400" dirty="0">
                <a:latin typeface="Garamond" panose="02020404030301010803" pitchFamily="18" charset="0"/>
              </a:rPr>
              <a:t>.</a:t>
            </a:r>
          </a:p>
          <a:p>
            <a:pPr algn="just"/>
            <a:endParaRPr lang="it-IT" sz="2400" dirty="0">
              <a:latin typeface="Garamond" panose="02020404030301010803" pitchFamily="18" charset="0"/>
            </a:endParaRPr>
          </a:p>
          <a:p>
            <a:pPr algn="ctr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Decreto Ministro salute 3.03.2018</a:t>
            </a:r>
          </a:p>
          <a:p>
            <a:pPr algn="just"/>
            <a:r>
              <a:rPr lang="it-IT" sz="2400" dirty="0">
                <a:latin typeface="Garamond" panose="02020404030301010803" pitchFamily="18" charset="0"/>
              </a:rPr>
              <a:t>In applicazione della L. 3/2018 istituisce gli albi delle professioni sanitarie. In particolare a quello dei fisioterapisti si iscrivono i massofisioterapisti con titolo equipollente o equivalente al diploma universitario dei fisioterapisti.</a:t>
            </a:r>
          </a:p>
          <a:p>
            <a:pPr algn="ctr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55626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572" y="64189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4509120"/>
            <a:ext cx="576064" cy="1285603"/>
          </a:xfrm>
        </p:spPr>
        <p:txBody>
          <a:bodyPr/>
          <a:lstStyle/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8288DBA-5D13-47EB-9FA5-83090DAD2480}"/>
              </a:ext>
            </a:extLst>
          </p:cNvPr>
          <p:cNvSpPr txBox="1"/>
          <p:nvPr/>
        </p:nvSpPr>
        <p:spPr>
          <a:xfrm>
            <a:off x="2305900" y="3523319"/>
            <a:ext cx="476891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E75ED4B-4868-4CE3-92B3-4C301A744E59}"/>
              </a:ext>
            </a:extLst>
          </p:cNvPr>
          <p:cNvSpPr/>
          <p:nvPr/>
        </p:nvSpPr>
        <p:spPr>
          <a:xfrm>
            <a:off x="539552" y="5445224"/>
            <a:ext cx="7899894" cy="9361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F034742-BF21-4C96-893F-D83EF92B1516}"/>
              </a:ext>
            </a:extLst>
          </p:cNvPr>
          <p:cNvSpPr txBox="1"/>
          <p:nvPr/>
        </p:nvSpPr>
        <p:spPr>
          <a:xfrm>
            <a:off x="251520" y="188640"/>
            <a:ext cx="864096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Legge n. 145/2018</a:t>
            </a:r>
          </a:p>
          <a:p>
            <a:pPr algn="just"/>
            <a:r>
              <a:rPr lang="it-IT" sz="2400" dirty="0">
                <a:latin typeface="Garamond" panose="02020404030301010803" pitchFamily="18" charset="0"/>
              </a:rPr>
              <a:t>Tale Legge integra la L. 3/2018 prevedendo la possibilità per i soggetti in possesso di determinati requisiti (svolgere o aver svolto un’attività professionale corrispondente al profilo delle professione sanitaria di riferimento per almeno 36 mesi negli ultimi 10 anni) di iscriversi negli </a:t>
            </a:r>
            <a:r>
              <a:rPr lang="it-IT" sz="2400" b="1" dirty="0">
                <a:latin typeface="Garamond" panose="02020404030301010803" pitchFamily="18" charset="0"/>
              </a:rPr>
              <a:t>elenchi speciali ad esaurimento </a:t>
            </a:r>
            <a:r>
              <a:rPr lang="it-IT" sz="2400" dirty="0">
                <a:latin typeface="Garamond" panose="02020404030301010803" pitchFamily="18" charset="0"/>
              </a:rPr>
              <a:t>istituiti presso gli Ordini TSRM e PSTRP.</a:t>
            </a:r>
          </a:p>
          <a:p>
            <a:pPr algn="just"/>
            <a:endParaRPr lang="it-IT" sz="2400" dirty="0">
              <a:latin typeface="Garamond" panose="02020404030301010803" pitchFamily="18" charset="0"/>
            </a:endParaRPr>
          </a:p>
          <a:p>
            <a:pPr algn="ctr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Decreto Ministro salute 9.08.2019</a:t>
            </a:r>
          </a:p>
          <a:p>
            <a:pPr algn="just"/>
            <a:r>
              <a:rPr lang="it-IT" sz="2400" dirty="0">
                <a:latin typeface="Garamond" panose="02020404030301010803" pitchFamily="18" charset="0"/>
              </a:rPr>
              <a:t>In applicazione della L. 145/2018 istituisce </a:t>
            </a:r>
            <a:r>
              <a:rPr lang="it-IT" sz="2400" b="1" dirty="0">
                <a:latin typeface="Garamond" panose="02020404030301010803" pitchFamily="18" charset="0"/>
              </a:rPr>
              <a:t>l’elenco speciale ad esaurimento dei massofisioterapisti</a:t>
            </a:r>
            <a:r>
              <a:rPr lang="it-IT" sz="2400" dirty="0">
                <a:latin typeface="Garamond" panose="02020404030301010803" pitchFamily="18" charset="0"/>
              </a:rPr>
              <a:t> cui si sono iscritti coloro i quali, in possesso di un titolo che all’inizio dell’attività professionale abbia permesso di svolgere o continuare a svolgere detta attività, abbiano esercitato per il periodo minimo previsto dalla citata L. 145/2018.</a:t>
            </a:r>
          </a:p>
          <a:p>
            <a:pPr algn="just"/>
            <a:r>
              <a:rPr lang="it-IT" sz="2400" dirty="0">
                <a:latin typeface="Garamond" panose="02020404030301010803" pitchFamily="18" charset="0"/>
              </a:rPr>
              <a:t>Il D.M. abroga l’art. 1 della L. 403/1971 con conseguente chiusura delle attività di formazione professionale.</a:t>
            </a:r>
          </a:p>
          <a:p>
            <a:pPr algn="ctr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1133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572" y="64189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4509120"/>
            <a:ext cx="576064" cy="1285603"/>
          </a:xfrm>
        </p:spPr>
        <p:txBody>
          <a:bodyPr/>
          <a:lstStyle/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8288DBA-5D13-47EB-9FA5-83090DAD2480}"/>
              </a:ext>
            </a:extLst>
          </p:cNvPr>
          <p:cNvSpPr txBox="1"/>
          <p:nvPr/>
        </p:nvSpPr>
        <p:spPr>
          <a:xfrm>
            <a:off x="2305900" y="3523319"/>
            <a:ext cx="476891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E75ED4B-4868-4CE3-92B3-4C301A744E59}"/>
              </a:ext>
            </a:extLst>
          </p:cNvPr>
          <p:cNvSpPr/>
          <p:nvPr/>
        </p:nvSpPr>
        <p:spPr>
          <a:xfrm>
            <a:off x="539552" y="5445224"/>
            <a:ext cx="7899894" cy="9361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F034742-BF21-4C96-893F-D83EF92B1516}"/>
              </a:ext>
            </a:extLst>
          </p:cNvPr>
          <p:cNvSpPr txBox="1"/>
          <p:nvPr/>
        </p:nvSpPr>
        <p:spPr>
          <a:xfrm>
            <a:off x="251520" y="188640"/>
            <a:ext cx="8640960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Circolare Agenzia Entrate n. 19/E 8.07.2020</a:t>
            </a:r>
          </a:p>
          <a:p>
            <a:pPr algn="just"/>
            <a:r>
              <a:rPr lang="it-IT" sz="2400" dirty="0">
                <a:latin typeface="Garamond" panose="02020404030301010803" pitchFamily="18" charset="0"/>
              </a:rPr>
              <a:t>Riconosce la </a:t>
            </a:r>
            <a:r>
              <a:rPr lang="it-IT" sz="2400" b="1" dirty="0">
                <a:latin typeface="Garamond" panose="02020404030301010803" pitchFamily="18" charset="0"/>
              </a:rPr>
              <a:t>detraibilità</a:t>
            </a:r>
            <a:r>
              <a:rPr lang="it-IT" sz="2400" dirty="0">
                <a:latin typeface="Garamond" panose="02020404030301010803" pitchFamily="18" charset="0"/>
              </a:rPr>
              <a:t> delle prestazioni professionali rese dai massofisioterapisti iscritti negli elenchi speciali da esaurimento.</a:t>
            </a:r>
          </a:p>
          <a:p>
            <a:pPr algn="just"/>
            <a:endParaRPr lang="it-IT" sz="800" dirty="0">
              <a:latin typeface="Garamond" panose="02020404030301010803" pitchFamily="18" charset="0"/>
            </a:endParaRPr>
          </a:p>
          <a:p>
            <a:pPr algn="ctr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Decreto Ministro economia e finanze  16.07.2021</a:t>
            </a:r>
          </a:p>
          <a:p>
            <a:pPr algn="just"/>
            <a:r>
              <a:rPr lang="it-IT" sz="2400" dirty="0">
                <a:latin typeface="Garamond" panose="02020404030301010803" pitchFamily="18" charset="0"/>
              </a:rPr>
              <a:t>Inserisce i massofisioterapisti iscritti negli elenchi speciali ad esaurimento tra i soggetti tenuti alla comunicazione al </a:t>
            </a:r>
            <a:r>
              <a:rPr lang="it-IT" sz="2400" b="1" dirty="0">
                <a:latin typeface="Garamond" panose="02020404030301010803" pitchFamily="18" charset="0"/>
              </a:rPr>
              <a:t>sistema tessera sanitaria</a:t>
            </a:r>
            <a:r>
              <a:rPr lang="it-IT" sz="2400" dirty="0">
                <a:latin typeface="Garamond" panose="02020404030301010803" pitchFamily="18" charset="0"/>
              </a:rPr>
              <a:t> in riferimento ai dati relativi alle spese sanitarie ai fini della elaborazione della dichiarazione dei redditi precompilata.</a:t>
            </a:r>
          </a:p>
          <a:p>
            <a:pPr algn="ctr"/>
            <a:endParaRPr lang="it-IT" sz="8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Circolare F.N.O. TSRM e PSTRP n. 74 19.08.2021</a:t>
            </a:r>
          </a:p>
          <a:p>
            <a:pPr algn="just"/>
            <a:r>
              <a:rPr lang="it-IT" sz="2400" dirty="0">
                <a:latin typeface="Garamond" panose="02020404030301010803" pitchFamily="18" charset="0"/>
              </a:rPr>
              <a:t>Indica i criteri per l’individuazione dei </a:t>
            </a:r>
            <a:r>
              <a:rPr lang="it-IT" sz="2400" b="1" dirty="0">
                <a:latin typeface="Garamond" panose="02020404030301010803" pitchFamily="18" charset="0"/>
              </a:rPr>
              <a:t>soggetti di rappresentanza interna, territoriali e nazionali, dei massofisioterapisti </a:t>
            </a:r>
            <a:r>
              <a:rPr lang="it-IT" sz="2400" dirty="0">
                <a:latin typeface="Garamond" panose="02020404030301010803" pitchFamily="18" charset="0"/>
              </a:rPr>
              <a:t>iscritti negli elenchi speciali ad esaurimento.</a:t>
            </a:r>
          </a:p>
          <a:p>
            <a:pPr algn="ctr"/>
            <a:endParaRPr lang="it-IT" sz="8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Delibera Commissione nazionale per la formazione continua 24.03.2022</a:t>
            </a:r>
          </a:p>
          <a:p>
            <a:pPr algn="just"/>
            <a:r>
              <a:rPr lang="it-IT" sz="2400" dirty="0">
                <a:latin typeface="Garamond" panose="02020404030301010803" pitchFamily="18" charset="0"/>
              </a:rPr>
              <a:t>Dispone che gli iscritti agli elenchi speciali ad esaurimento siano sottoposti all’</a:t>
            </a:r>
            <a:r>
              <a:rPr lang="it-IT" sz="2400" b="1" dirty="0">
                <a:latin typeface="Garamond" panose="02020404030301010803" pitchFamily="18" charset="0"/>
              </a:rPr>
              <a:t>obbligo ECM </a:t>
            </a:r>
            <a:r>
              <a:rPr lang="it-IT" sz="2400" dirty="0">
                <a:latin typeface="Garamond" panose="02020404030301010803" pitchFamily="18" charset="0"/>
              </a:rPr>
              <a:t>a far data dal 01.01.2023.</a:t>
            </a:r>
          </a:p>
          <a:p>
            <a:pPr algn="just"/>
            <a:endParaRPr lang="it-IT" sz="2400" dirty="0">
              <a:latin typeface="Garamond" panose="02020404030301010803" pitchFamily="18" charset="0"/>
            </a:endParaRPr>
          </a:p>
          <a:p>
            <a:pPr algn="just"/>
            <a:endParaRPr lang="it-IT" sz="2400" dirty="0">
              <a:latin typeface="Garamond" panose="02020404030301010803" pitchFamily="18" charset="0"/>
            </a:endParaRPr>
          </a:p>
          <a:p>
            <a:pPr algn="ctr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2490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914</Words>
  <Application>Microsoft Office PowerPoint</Application>
  <PresentationFormat>Presentazione su schermo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Garamond</vt:lpstr>
      <vt:lpstr>Tema di Office</vt:lpstr>
      <vt:lpstr>  </vt:lpstr>
      <vt:lpstr>  </vt:lpstr>
      <vt:lpstr> </vt:lpstr>
      <vt:lpstr> </vt:lpstr>
      <vt:lpstr> </vt:lpstr>
      <vt:lpstr>  </vt:lpstr>
      <vt:lpstr> </vt:lpstr>
      <vt:lpstr> </vt:lpstr>
      <vt:lpstr> </vt:lpstr>
      <vt:lpstr>  </vt:lpstr>
      <vt:lpstr> </vt:lpstr>
      <vt:lpstr>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NPA</dc:creator>
  <cp:lastModifiedBy>FNCM Fed. Naz. Collegi Massofisioterapisti</cp:lastModifiedBy>
  <cp:revision>271</cp:revision>
  <cp:lastPrinted>2022-03-19T10:28:01Z</cp:lastPrinted>
  <dcterms:created xsi:type="dcterms:W3CDTF">2012-01-25T17:25:07Z</dcterms:created>
  <dcterms:modified xsi:type="dcterms:W3CDTF">2022-06-16T05:07:18Z</dcterms:modified>
</cp:coreProperties>
</file>